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60" r:id="rId6"/>
    <p:sldId id="259" r:id="rId7"/>
    <p:sldId id="271" r:id="rId8"/>
    <p:sldId id="270" r:id="rId9"/>
    <p:sldId id="272" r:id="rId10"/>
    <p:sldId id="274" r:id="rId11"/>
    <p:sldId id="276" r:id="rId12"/>
    <p:sldId id="278" r:id="rId13"/>
    <p:sldId id="279" r:id="rId14"/>
    <p:sldId id="283" r:id="rId15"/>
    <p:sldId id="280" r:id="rId16"/>
    <p:sldId id="281" r:id="rId17"/>
    <p:sldId id="282" r:id="rId18"/>
    <p:sldId id="275"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showGuides="1">
      <p:cViewPr varScale="1">
        <p:scale>
          <a:sx n="88" d="100"/>
          <a:sy n="88" d="100"/>
        </p:scale>
        <p:origin x="494" y="6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12/3/2024</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12/3/2024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45963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8473770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8606950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70065975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smtClean="0"/>
              <a:t>Edit Master text styles</a:t>
            </a:r>
          </a:p>
        </p:txBody>
      </p:sp>
    </p:spTree>
    <p:extLst>
      <p:ext uri="{BB962C8B-B14F-4D97-AF65-F5344CB8AC3E}">
        <p14:creationId xmlns:p14="http://schemas.microsoft.com/office/powerpoint/2010/main" val="66534080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smtClean="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 xmlns:adec="http://schemas.microsoft.com/office/drawing/2017/decorative" val="0"/>
              </a:ext>
            </a:extLst>
          </p:cNvPr>
          <p:cNvPicPr>
            <a:picLocks noGrp="1" noChangeAspect="1"/>
          </p:cNvPicPr>
          <p:nvPr>
            <p:ph type="pic" sz="quarter" idx="13"/>
          </p:nvPr>
        </p:nvPicPr>
        <p:blipFill>
          <a:blip r:embed="rId2"/>
          <a:srcRect l="20743" r="20743"/>
          <a:stretch>
            <a:fillRect/>
          </a:stretch>
        </p:blipFill>
        <p:spPr/>
      </p:pic>
      <p:sp>
        <p:nvSpPr>
          <p:cNvPr id="18" name="Hexagon 17">
            <a:extLst>
              <a:ext uri="{FF2B5EF4-FFF2-40B4-BE49-F238E27FC236}">
                <a16:creationId xmlns:a16="http://schemas.microsoft.com/office/drawing/2014/main" id="{0E6B042D-E9CB-40E0-AAE9-6AD11F53E044}"/>
              </a:ext>
              <a:ext uri="{C183D7F6-B498-43B3-948B-1728B52AA6E4}">
                <adec:decorative xmlns="" xmlns:adec="http://schemas.microsoft.com/office/drawing/2017/decorative"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2955850" y="2855631"/>
            <a:ext cx="1705403" cy="1118752"/>
            <a:chOff x="2955850" y="2902286"/>
            <a:chExt cx="1705403" cy="1118752"/>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082348" cy="1015663"/>
            </a:xfrm>
            <a:prstGeom prst="rect">
              <a:avLst/>
            </a:prstGeom>
            <a:noFill/>
          </p:spPr>
          <p:txBody>
            <a:bodyPr wrap="none" rtlCol="0">
              <a:spAutoFit/>
            </a:bodyPr>
            <a:lstStyle/>
            <a:p>
              <a:r>
                <a:rPr lang="en-AS" sz="6000" b="1" dirty="0">
                  <a:solidFill>
                    <a:schemeClr val="bg1"/>
                  </a:solidFill>
                  <a:latin typeface="Arial Black" panose="020B0A04020102020204" pitchFamily="34" charset="0"/>
                </a:rPr>
                <a:t>I</a:t>
              </a:r>
              <a:r>
                <a:rPr lang="en-US" sz="6000" b="1" dirty="0" smtClean="0">
                  <a:solidFill>
                    <a:schemeClr val="bg1"/>
                  </a:solidFill>
                  <a:latin typeface="Arial Black" panose="020B0A04020102020204" pitchFamily="34" charset="0"/>
                </a:rPr>
                <a:t>R</a:t>
              </a:r>
              <a:endParaRPr lang="en-US"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2955850" y="3713261"/>
              <a:ext cx="1705403" cy="307777"/>
            </a:xfrm>
            <a:prstGeom prst="rect">
              <a:avLst/>
            </a:prstGeom>
            <a:noFill/>
          </p:spPr>
          <p:txBody>
            <a:bodyPr wrap="none" rtlCol="0">
              <a:spAutoFit/>
            </a:bodyPr>
            <a:lstStyle/>
            <a:p>
              <a:r>
                <a:rPr lang="en-AS" sz="1400" dirty="0" smtClean="0">
                  <a:solidFill>
                    <a:schemeClr val="bg1"/>
                  </a:solidFill>
                  <a:latin typeface="Calibri Light" panose="020F0302020204030204" pitchFamily="34" charset="0"/>
                  <a:cs typeface="Calibri Light" panose="020F0302020204030204" pitchFamily="34" charset="0"/>
                </a:rPr>
                <a:t>Information Retrieval</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dirty="0" smtClean="0"/>
              <a:t>Assignment 3</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AS" dirty="0" smtClean="0"/>
              <a:t>2021-CS-39 (Mustafa Riaz)</a:t>
            </a:r>
            <a:endParaRPr lang="en-US" dirty="0"/>
          </a:p>
        </p:txBody>
      </p:sp>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10</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Preprocess Content</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AS" sz="2800" dirty="0" smtClean="0">
                <a:solidFill>
                  <a:schemeClr val="bg1"/>
                </a:solidFill>
              </a:rPr>
              <a:t>Removing Verbs</a:t>
            </a:r>
          </a:p>
          <a:p>
            <a:pPr lvl="2" algn="just"/>
            <a:r>
              <a:rPr lang="en-AS" sz="2000" dirty="0">
                <a:solidFill>
                  <a:schemeClr val="bg1"/>
                </a:solidFill>
              </a:rPr>
              <a:t>Using a list of </a:t>
            </a:r>
            <a:r>
              <a:rPr lang="en-AS" sz="2000" dirty="0" smtClean="0">
                <a:solidFill>
                  <a:schemeClr val="bg1"/>
                </a:solidFill>
              </a:rPr>
              <a:t>non-nouns</a:t>
            </a:r>
          </a:p>
          <a:p>
            <a:pPr marL="914400" lvl="2" indent="0" algn="just">
              <a:buNone/>
            </a:pPr>
            <a:r>
              <a:rPr lang="en-AS" sz="2000" dirty="0">
                <a:solidFill>
                  <a:schemeClr val="bg1"/>
                </a:solidFill>
              </a:rPr>
              <a:t>Example:</a:t>
            </a:r>
          </a:p>
          <a:p>
            <a:pPr marL="914400" lvl="2" indent="0" algn="just">
              <a:buNone/>
            </a:pPr>
            <a:r>
              <a:rPr lang="en-GB" sz="2000" dirty="0" err="1">
                <a:solidFill>
                  <a:schemeClr val="bg2"/>
                </a:solidFill>
              </a:rPr>
              <a:t>non_nouns</a:t>
            </a:r>
            <a:r>
              <a:rPr lang="en-GB" sz="2000" dirty="0">
                <a:solidFill>
                  <a:schemeClr val="bg2"/>
                </a:solidFill>
              </a:rPr>
              <a:t> = {"the", "a", "an", "on", "over", "while“</a:t>
            </a:r>
            <a:r>
              <a:rPr lang="en-AS" sz="2000" dirty="0" smtClean="0">
                <a:solidFill>
                  <a:schemeClr val="bg2"/>
                </a:solidFill>
              </a:rPr>
              <a:t>}</a:t>
            </a:r>
            <a:endParaRPr lang="en-AS" sz="2000" dirty="0" smtClean="0">
              <a:solidFill>
                <a:schemeClr val="bg1"/>
              </a:solidFill>
            </a:endParaRPr>
          </a:p>
          <a:p>
            <a:pPr lvl="2" algn="just"/>
            <a:r>
              <a:rPr lang="en-AS" sz="2000" dirty="0" smtClean="0">
                <a:solidFill>
                  <a:schemeClr val="bg1"/>
                </a:solidFill>
              </a:rPr>
              <a:t>Using Condition words ending with ( ing, ed, ly).</a:t>
            </a:r>
          </a:p>
          <a:p>
            <a:pPr marL="914400" lvl="2" indent="0" algn="just">
              <a:buNone/>
            </a:pPr>
            <a:r>
              <a:rPr lang="en-AS" sz="2000" dirty="0" smtClean="0">
                <a:solidFill>
                  <a:schemeClr val="bg1"/>
                </a:solidFill>
              </a:rPr>
              <a:t>Example:</a:t>
            </a:r>
          </a:p>
          <a:p>
            <a:pPr marL="914400" lvl="2" indent="0" algn="just">
              <a:buNone/>
            </a:pPr>
            <a:r>
              <a:rPr lang="en-AS" sz="2000" dirty="0" smtClean="0">
                <a:solidFill>
                  <a:schemeClr val="bg1"/>
                </a:solidFill>
              </a:rPr>
              <a:t>Running, Played, Quickly.</a:t>
            </a:r>
          </a:p>
        </p:txBody>
      </p:sp>
    </p:spTree>
    <p:extLst>
      <p:ext uri="{BB962C8B-B14F-4D97-AF65-F5344CB8AC3E}">
        <p14:creationId xmlns:p14="http://schemas.microsoft.com/office/powerpoint/2010/main" val="232311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11</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DFD of Text Preprocessing</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742358" y="274066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GB"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52" y="1634764"/>
            <a:ext cx="4812505" cy="4721586"/>
          </a:xfrm>
          <a:prstGeom prst="rect">
            <a:avLst/>
          </a:prstGeom>
        </p:spPr>
      </p:pic>
    </p:spTree>
    <p:extLst>
      <p:ext uri="{BB962C8B-B14F-4D97-AF65-F5344CB8AC3E}">
        <p14:creationId xmlns:p14="http://schemas.microsoft.com/office/powerpoint/2010/main" val="389626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12</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Preprocess Content</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AS" sz="2800" dirty="0" smtClean="0">
                <a:solidFill>
                  <a:schemeClr val="bg1"/>
                </a:solidFill>
              </a:rPr>
              <a:t>Filtering nouns</a:t>
            </a:r>
          </a:p>
          <a:p>
            <a:pPr lvl="2" algn="just"/>
            <a:r>
              <a:rPr lang="en-AS" sz="2000" dirty="0" smtClean="0">
                <a:solidFill>
                  <a:schemeClr val="bg1"/>
                </a:solidFill>
              </a:rPr>
              <a:t>Using common noun suffix</a:t>
            </a:r>
          </a:p>
          <a:p>
            <a:pPr marL="914400" lvl="2" indent="0" algn="just">
              <a:buNone/>
            </a:pPr>
            <a:r>
              <a:rPr lang="en-AS" sz="2000" dirty="0">
                <a:solidFill>
                  <a:schemeClr val="bg1"/>
                </a:solidFill>
              </a:rPr>
              <a:t>Example:</a:t>
            </a:r>
          </a:p>
          <a:p>
            <a:pPr marL="0" indent="0">
              <a:buNone/>
            </a:pPr>
            <a:r>
              <a:rPr lang="en-GB" dirty="0"/>
              <a:t> </a:t>
            </a:r>
            <a:r>
              <a:rPr lang="en-AS" dirty="0" smtClean="0"/>
              <a:t>	</a:t>
            </a:r>
            <a:r>
              <a:rPr lang="en-GB" dirty="0" err="1" smtClean="0">
                <a:solidFill>
                  <a:schemeClr val="tx2"/>
                </a:solidFill>
              </a:rPr>
              <a:t>common_noun_suffixes</a:t>
            </a:r>
            <a:r>
              <a:rPr lang="en-GB" dirty="0" smtClean="0">
                <a:solidFill>
                  <a:schemeClr val="tx2"/>
                </a:solidFill>
              </a:rPr>
              <a:t> </a:t>
            </a:r>
            <a:r>
              <a:rPr lang="en-GB" dirty="0">
                <a:solidFill>
                  <a:schemeClr val="tx2"/>
                </a:solidFill>
              </a:rPr>
              <a:t>= ('ness', 'ity', </a:t>
            </a:r>
            <a:r>
              <a:rPr lang="en-GB" dirty="0" smtClean="0">
                <a:solidFill>
                  <a:schemeClr val="tx2"/>
                </a:solidFill>
              </a:rPr>
              <a:t>'</a:t>
            </a:r>
            <a:r>
              <a:rPr lang="en-GB" dirty="0" err="1" smtClean="0">
                <a:solidFill>
                  <a:schemeClr val="tx2"/>
                </a:solidFill>
              </a:rPr>
              <a:t>tion</a:t>
            </a:r>
            <a:r>
              <a:rPr lang="en-GB" dirty="0" smtClean="0">
                <a:solidFill>
                  <a:schemeClr val="tx2"/>
                </a:solidFill>
              </a:rPr>
              <a:t>‘</a:t>
            </a:r>
            <a:r>
              <a:rPr lang="en-AS" dirty="0" smtClean="0">
                <a:solidFill>
                  <a:schemeClr val="tx2"/>
                </a:solidFill>
              </a:rPr>
              <a:t>)</a:t>
            </a:r>
          </a:p>
          <a:p>
            <a:pPr marL="0" indent="0">
              <a:buNone/>
            </a:pPr>
            <a:r>
              <a:rPr lang="en-AS" dirty="0" smtClean="0">
                <a:solidFill>
                  <a:schemeClr val="tx2"/>
                </a:solidFill>
              </a:rPr>
              <a:t>	Happiness, Ability, Celebration etc.</a:t>
            </a:r>
            <a:endParaRPr lang="en-GB" dirty="0">
              <a:solidFill>
                <a:schemeClr val="tx2"/>
              </a:solidFill>
            </a:endParaRPr>
          </a:p>
        </p:txBody>
      </p:sp>
    </p:spTree>
    <p:extLst>
      <p:ext uri="{BB962C8B-B14F-4D97-AF65-F5344CB8AC3E}">
        <p14:creationId xmlns:p14="http://schemas.microsoft.com/office/powerpoint/2010/main" val="1916384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13</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3</a:t>
            </a:r>
            <a:r>
              <a:rPr lang="en-AS" sz="3200" dirty="0" smtClean="0">
                <a:solidFill>
                  <a:srgbClr val="FFC000"/>
                </a:solidFill>
              </a:rPr>
              <a:t>. Indexing</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2546580"/>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en-AS" sz="2800" dirty="0" smtClean="0">
                <a:solidFill>
                  <a:schemeClr val="bg1"/>
                </a:solidFill>
              </a:rPr>
              <a:t>The values are stored in key pair</a:t>
            </a:r>
          </a:p>
          <a:p>
            <a:pPr lvl="1" algn="just"/>
            <a:r>
              <a:rPr lang="en-AS" sz="2800" dirty="0" smtClean="0">
                <a:solidFill>
                  <a:schemeClr val="bg1"/>
                </a:solidFill>
              </a:rPr>
              <a:t>Using a custom Linked_List_Dictionary as an index</a:t>
            </a:r>
          </a:p>
          <a:p>
            <a:pPr lvl="1" algn="just"/>
            <a:r>
              <a:rPr lang="en-AS" sz="2800" dirty="0" smtClean="0">
                <a:solidFill>
                  <a:schemeClr val="bg1"/>
                </a:solidFill>
              </a:rPr>
              <a:t>Index has further multiple nodes</a:t>
            </a:r>
          </a:p>
          <a:p>
            <a:pPr lvl="1" algn="just"/>
            <a:r>
              <a:rPr lang="en-AS" sz="2800" dirty="0" smtClean="0">
                <a:solidFill>
                  <a:schemeClr val="bg1"/>
                </a:solidFill>
              </a:rPr>
              <a:t>Nodes has further sub elements to store key, value and next (to reference next node)</a:t>
            </a:r>
            <a:endParaRPr lang="en-GB" dirty="0">
              <a:solidFill>
                <a:schemeClr val="tx2"/>
              </a:solidFill>
            </a:endParaRPr>
          </a:p>
        </p:txBody>
      </p:sp>
    </p:spTree>
    <p:extLst>
      <p:ext uri="{BB962C8B-B14F-4D97-AF65-F5344CB8AC3E}">
        <p14:creationId xmlns:p14="http://schemas.microsoft.com/office/powerpoint/2010/main" val="3761113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14</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3</a:t>
            </a:r>
            <a:r>
              <a:rPr lang="en-AS" sz="3200" dirty="0" smtClean="0">
                <a:solidFill>
                  <a:srgbClr val="FFC000"/>
                </a:solidFill>
              </a:rPr>
              <a:t>. Indexing</a:t>
            </a:r>
          </a:p>
        </p:txBody>
      </p:sp>
      <p:sp>
        <p:nvSpPr>
          <p:cNvPr id="7" name="Content Placeholder 6">
            <a:extLst>
              <a:ext uri="{FF2B5EF4-FFF2-40B4-BE49-F238E27FC236}">
                <a16:creationId xmlns:a16="http://schemas.microsoft.com/office/drawing/2014/main" id="{55EACD59-7C51-4810-94C6-BCB4D12346DC}"/>
              </a:ext>
            </a:extLst>
          </p:cNvPr>
          <p:cNvSpPr txBox="1">
            <a:spLocks/>
          </p:cNvSpPr>
          <p:nvPr/>
        </p:nvSpPr>
        <p:spPr>
          <a:xfrm>
            <a:off x="1100031" y="3173085"/>
            <a:ext cx="8071961" cy="1651464"/>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r>
              <a:rPr lang="en-AS" sz="2800" dirty="0" smtClean="0">
                <a:solidFill>
                  <a:schemeClr val="bg1"/>
                </a:solidFill>
              </a:rPr>
              <a:t>Key stores the title of the document</a:t>
            </a:r>
          </a:p>
          <a:p>
            <a:pPr lvl="1" algn="just"/>
            <a:r>
              <a:rPr lang="en-AS" sz="2800" dirty="0" smtClean="0">
                <a:solidFill>
                  <a:schemeClr val="bg1"/>
                </a:solidFill>
              </a:rPr>
              <a:t>Value stores the noun filtered from the document Content</a:t>
            </a:r>
          </a:p>
        </p:txBody>
      </p:sp>
    </p:spTree>
    <p:extLst>
      <p:ext uri="{BB962C8B-B14F-4D97-AF65-F5344CB8AC3E}">
        <p14:creationId xmlns:p14="http://schemas.microsoft.com/office/powerpoint/2010/main" val="2755849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15</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DFD of Complete Program</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742358" y="274066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GB"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3" y="1689463"/>
            <a:ext cx="5199017" cy="4625612"/>
          </a:xfrm>
          <a:prstGeom prst="rect">
            <a:avLst/>
          </a:prstGeom>
        </p:spPr>
      </p:pic>
    </p:spTree>
    <p:extLst>
      <p:ext uri="{BB962C8B-B14F-4D97-AF65-F5344CB8AC3E}">
        <p14:creationId xmlns:p14="http://schemas.microsoft.com/office/powerpoint/2010/main" val="1676401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94499" y="3239589"/>
            <a:ext cx="720404" cy="1776548"/>
          </a:xfrm>
          <a:prstGeom prst="rect">
            <a:avLst/>
          </a:prstGeom>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8" name="Picture Placeholder 16" title="Building image">
            <a:extLst>
              <a:ext uri="{FF2B5EF4-FFF2-40B4-BE49-F238E27FC236}">
                <a16:creationId xmlns:a16="http://schemas.microsoft.com/office/drawing/2014/main" id="{BA026684-ED32-4C82-8EFB-03E9E047EA33}"/>
              </a:ext>
              <a:ext uri="{C183D7F6-B498-43B3-948B-1728B52AA6E4}">
                <adec:decorative xmlns="" xmlns:adec="http://schemas.microsoft.com/office/drawing/2017/decorative" val="0"/>
              </a:ext>
            </a:extLst>
          </p:cNvPr>
          <p:cNvPicPr>
            <a:picLocks noGrp="1" noChangeAspect="1"/>
          </p:cNvPicPr>
          <p:nvPr>
            <p:ph type="pic" sz="quarter" idx="13"/>
          </p:nvPr>
        </p:nvPicPr>
        <p:blipFill>
          <a:blip r:embed="rId2"/>
          <a:srcRect l="20743" r="20743"/>
          <a:stretch>
            <a:fillRect/>
          </a:stretch>
        </p:blipFill>
        <p:spPr/>
      </p:pic>
      <p:sp>
        <p:nvSpPr>
          <p:cNvPr id="19" name="Hexagon 18">
            <a:extLst>
              <a:ext uri="{FF2B5EF4-FFF2-40B4-BE49-F238E27FC236}">
                <a16:creationId xmlns:a16="http://schemas.microsoft.com/office/drawing/2014/main" id="{7CE8B54A-D8B2-498F-ACFB-31AC2DEB83FA}"/>
              </a:ext>
              <a:ext uri="{C183D7F6-B498-43B3-948B-1728B52AA6E4}">
                <adec:decorative xmlns="" xmlns:adec="http://schemas.microsoft.com/office/drawing/2017/decorative" val="1"/>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Company initials and name in grouped text">
            <a:extLst>
              <a:ext uri="{FF2B5EF4-FFF2-40B4-BE49-F238E27FC236}">
                <a16:creationId xmlns:a16="http://schemas.microsoft.com/office/drawing/2014/main" id="{82C4EAC6-3E04-4614-86BA-A23C851754D9}"/>
              </a:ext>
            </a:extLst>
          </p:cNvPr>
          <p:cNvGrpSpPr/>
          <p:nvPr/>
        </p:nvGrpSpPr>
        <p:grpSpPr>
          <a:xfrm>
            <a:off x="2955850" y="2855631"/>
            <a:ext cx="1702774" cy="1118752"/>
            <a:chOff x="2955850" y="2902286"/>
            <a:chExt cx="1702774" cy="1118752"/>
          </a:xfrm>
        </p:grpSpPr>
        <p:sp>
          <p:nvSpPr>
            <p:cNvPr id="21" name="TextBox 20">
              <a:extLst>
                <a:ext uri="{FF2B5EF4-FFF2-40B4-BE49-F238E27FC236}">
                  <a16:creationId xmlns:a16="http://schemas.microsoft.com/office/drawing/2014/main" id="{A20626FA-81E3-4C45-BF2D-D52CF6D96238}"/>
                </a:ext>
              </a:extLst>
            </p:cNvPr>
            <p:cNvSpPr txBox="1"/>
            <p:nvPr/>
          </p:nvSpPr>
          <p:spPr>
            <a:xfrm>
              <a:off x="3238428" y="2902286"/>
              <a:ext cx="1082348" cy="1015663"/>
            </a:xfrm>
            <a:prstGeom prst="rect">
              <a:avLst/>
            </a:prstGeom>
            <a:noFill/>
          </p:spPr>
          <p:txBody>
            <a:bodyPr wrap="none" rtlCol="0">
              <a:spAutoFit/>
            </a:bodyPr>
            <a:lstStyle/>
            <a:p>
              <a:r>
                <a:rPr lang="en-AS" sz="6000" b="1" dirty="0">
                  <a:solidFill>
                    <a:schemeClr val="bg1"/>
                  </a:solidFill>
                  <a:latin typeface="Arial Black" panose="020B0A04020102020204" pitchFamily="34" charset="0"/>
                </a:rPr>
                <a:t>I</a:t>
              </a:r>
              <a:r>
                <a:rPr lang="en-US" sz="6000" b="1" dirty="0" smtClean="0">
                  <a:solidFill>
                    <a:schemeClr val="bg1"/>
                  </a:solidFill>
                  <a:latin typeface="Arial Black" panose="020B0A04020102020204" pitchFamily="34" charset="0"/>
                </a:rPr>
                <a:t>R</a:t>
              </a:r>
              <a:endParaRPr lang="en-US" sz="6000" b="1" dirty="0">
                <a:solidFill>
                  <a:schemeClr val="bg1"/>
                </a:solidFill>
                <a:latin typeface="Arial Black" panose="020B0A04020102020204" pitchFamily="34" charset="0"/>
              </a:endParaRPr>
            </a:p>
          </p:txBody>
        </p:sp>
        <p:sp>
          <p:nvSpPr>
            <p:cNvPr id="22" name="TextBox 21">
              <a:extLst>
                <a:ext uri="{FF2B5EF4-FFF2-40B4-BE49-F238E27FC236}">
                  <a16:creationId xmlns:a16="http://schemas.microsoft.com/office/drawing/2014/main" id="{D6E86452-6AEA-4380-9682-AB26317ADB62}"/>
                </a:ext>
              </a:extLst>
            </p:cNvPr>
            <p:cNvSpPr txBox="1"/>
            <p:nvPr/>
          </p:nvSpPr>
          <p:spPr>
            <a:xfrm>
              <a:off x="2955850" y="3713261"/>
              <a:ext cx="1702774" cy="307777"/>
            </a:xfrm>
            <a:prstGeom prst="rect">
              <a:avLst/>
            </a:prstGeom>
            <a:noFill/>
          </p:spPr>
          <p:txBody>
            <a:bodyPr wrap="none" rtlCol="0">
              <a:spAutoFit/>
            </a:bodyPr>
            <a:lstStyle/>
            <a:p>
              <a:r>
                <a:rPr lang="en-AS" sz="1400" dirty="0" smtClean="0">
                  <a:solidFill>
                    <a:schemeClr val="bg1"/>
                  </a:solidFill>
                  <a:latin typeface="Calibri Light" panose="020F0302020204030204" pitchFamily="34" charset="0"/>
                  <a:cs typeface="Calibri Light" panose="020F0302020204030204" pitchFamily="34" charset="0"/>
                </a:rPr>
                <a:t>Information Retireval</a:t>
              </a:r>
              <a:endParaRPr lang="en-US" sz="1400" dirty="0">
                <a:solidFill>
                  <a:schemeClr val="bg1"/>
                </a:solidFill>
                <a:latin typeface="Calibri Light" panose="020F0302020204030204" pitchFamily="34" charset="0"/>
                <a:cs typeface="Calibri Light" panose="020F0302020204030204" pitchFamily="34" charset="0"/>
              </a:endParaRPr>
            </a:p>
          </p:txBody>
        </p:sp>
      </p:grpSp>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a:xfrm>
            <a:off x="6504234" y="2222500"/>
            <a:ext cx="5205392" cy="2249383"/>
          </a:xfrm>
        </p:spPr>
        <p:txBody>
          <a:bodyPr>
            <a:normAutofit/>
          </a:bodyPr>
          <a:lstStyle/>
          <a:p>
            <a:r>
              <a:rPr lang="en-US" sz="7200" dirty="0"/>
              <a:t>Thank </a:t>
            </a:r>
            <a:r>
              <a:rPr lang="en-US" sz="7200" b="0" dirty="0"/>
              <a:t>You.</a:t>
            </a:r>
          </a:p>
        </p:txBody>
      </p:sp>
    </p:spTree>
    <p:extLst>
      <p:ext uri="{BB962C8B-B14F-4D97-AF65-F5344CB8AC3E}">
        <p14:creationId xmlns:p14="http://schemas.microsoft.com/office/powerpoint/2010/main" val="226095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AS" dirty="0" smtClean="0"/>
              <a:t>Scope of the project</a:t>
            </a:r>
            <a:endParaRPr lang="en-US"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531378" y="2927375"/>
            <a:ext cx="4942829" cy="2958275"/>
          </a:xfrm>
        </p:spPr>
        <p:txBody>
          <a:bodyPr>
            <a:normAutofit/>
          </a:bodyPr>
          <a:lstStyle/>
          <a:p>
            <a:pPr marL="0" lvl="0" indent="0" algn="just">
              <a:buNone/>
            </a:pPr>
            <a:r>
              <a:rPr lang="en-US" dirty="0" smtClean="0"/>
              <a:t>Implement document retrieval system to retrieve documents with:</a:t>
            </a:r>
          </a:p>
          <a:p>
            <a:pPr lvl="0" algn="just"/>
            <a:r>
              <a:rPr lang="en-US" dirty="0" smtClean="0"/>
              <a:t>Probabilistic Model</a:t>
            </a:r>
          </a:p>
          <a:p>
            <a:pPr lvl="0" algn="just"/>
            <a:r>
              <a:rPr lang="en-US" dirty="0" smtClean="0"/>
              <a:t>Non-Overlapped List</a:t>
            </a:r>
          </a:p>
          <a:p>
            <a:pPr lvl="0" algn="just"/>
            <a:r>
              <a:rPr lang="en-US" dirty="0" smtClean="0"/>
              <a:t>Proximal Nodes</a:t>
            </a:r>
          </a:p>
          <a:p>
            <a:pPr lvl="0" algn="just"/>
            <a:endParaRPr lang="en-US" dirty="0"/>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2</a:t>
            </a:fld>
            <a:endParaRPr lang="en-US" dirty="0"/>
          </a:p>
        </p:txBody>
      </p:sp>
      <p:sp>
        <p:nvSpPr>
          <p:cNvPr id="3" name="Rectangle 2"/>
          <p:cNvSpPr/>
          <p:nvPr/>
        </p:nvSpPr>
        <p:spPr>
          <a:xfrm>
            <a:off x="11285687" y="87086"/>
            <a:ext cx="174172"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5466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AS" dirty="0" smtClean="0"/>
              <a:t>What is Indexer?</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31378" y="2812299"/>
            <a:ext cx="4942829" cy="2958275"/>
          </a:xfrm>
        </p:spPr>
        <p:txBody>
          <a:bodyPr>
            <a:normAutofit/>
          </a:bodyPr>
          <a:lstStyle/>
          <a:p>
            <a:pPr algn="just"/>
            <a:r>
              <a:rPr lang="en-GB" b="1" dirty="0" smtClean="0"/>
              <a:t>What is an Indexer?</a:t>
            </a:r>
          </a:p>
          <a:p>
            <a:pPr marL="0" indent="0" algn="just">
              <a:buNone/>
            </a:pPr>
            <a:r>
              <a:rPr lang="en-GB" dirty="0" smtClean="0"/>
              <a:t>An </a:t>
            </a:r>
            <a:r>
              <a:rPr lang="en-GB" b="1" dirty="0" smtClean="0"/>
              <a:t>indexer</a:t>
            </a:r>
            <a:r>
              <a:rPr lang="en-GB" dirty="0" smtClean="0"/>
              <a:t> is a system or process that creates an organized </a:t>
            </a:r>
            <a:r>
              <a:rPr lang="en-GB" dirty="0" err="1" smtClean="0"/>
              <a:t>catalog</a:t>
            </a:r>
            <a:r>
              <a:rPr lang="en-GB" dirty="0" smtClean="0"/>
              <a:t> or reference, making it easier to locate specific information in a large dataset or collection.</a:t>
            </a:r>
            <a:endParaRPr lang="en-GB" dirty="0"/>
          </a:p>
        </p:txBody>
      </p:sp>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lstStyle/>
          <a:p>
            <a:r>
              <a:rPr lang="en-AS" b="0" dirty="0" smtClean="0"/>
              <a:t>Layman Example</a:t>
            </a:r>
            <a:endParaRPr lang="en-US" b="0"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176815" y="2843401"/>
            <a:ext cx="6984119" cy="2958275"/>
          </a:xfrm>
        </p:spPr>
        <p:txBody>
          <a:bodyPr>
            <a:normAutofit/>
          </a:bodyPr>
          <a:lstStyle/>
          <a:p>
            <a:pPr lvl="0" algn="just"/>
            <a:r>
              <a:rPr lang="en-GB" dirty="0"/>
              <a:t>Imagine you have a huge photo album with thousands of pictures from different events over the years</a:t>
            </a:r>
            <a:r>
              <a:rPr lang="en-GB" dirty="0" smtClean="0"/>
              <a:t>.</a:t>
            </a:r>
            <a:endParaRPr lang="en-AS" dirty="0" smtClean="0"/>
          </a:p>
          <a:p>
            <a:pPr lvl="0" algn="just"/>
            <a:r>
              <a:rPr lang="en-AS" dirty="0" smtClean="0"/>
              <a:t>Arrange and reference the images by Year.</a:t>
            </a:r>
            <a:endParaRPr lang="en-US" dirty="0"/>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4</a:t>
            </a:fld>
            <a:endParaRPr lang="en-US" dirty="0"/>
          </a:p>
        </p:txBody>
      </p:sp>
      <p:sp>
        <p:nvSpPr>
          <p:cNvPr id="3" name="Rectangle 2"/>
          <p:cNvSpPr/>
          <p:nvPr/>
        </p:nvSpPr>
        <p:spPr>
          <a:xfrm>
            <a:off x="11295018" y="87086"/>
            <a:ext cx="174172"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2241" r="22241"/>
          <a:stretch>
            <a:fillRect/>
          </a:stretch>
        </p:blipFill>
        <p:spPr>
          <a:xfrm>
            <a:off x="6306404" y="1541413"/>
            <a:ext cx="5894303" cy="5308447"/>
          </a:xfrm>
        </p:spPr>
      </p:pic>
    </p:spTree>
    <p:extLst>
      <p:ext uri="{BB962C8B-B14F-4D97-AF65-F5344CB8AC3E}">
        <p14:creationId xmlns:p14="http://schemas.microsoft.com/office/powerpoint/2010/main" val="4146916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5</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GB" dirty="0"/>
              <a:t>Computer Example</a:t>
            </a:r>
            <a:endParaRPr lang="en-US" dirty="0"/>
          </a:p>
        </p:txBody>
      </p:sp>
      <p:sp>
        <p:nvSpPr>
          <p:cNvPr id="5" name="Text Placeholder 4"/>
          <p:cNvSpPr>
            <a:spLocks noGrp="1"/>
          </p:cNvSpPr>
          <p:nvPr>
            <p:ph type="body" sz="quarter" idx="12"/>
          </p:nvPr>
        </p:nvSpPr>
        <p:spPr>
          <a:xfrm>
            <a:off x="518678" y="2092825"/>
            <a:ext cx="5951791" cy="2898775"/>
          </a:xfrm>
        </p:spPr>
        <p:txBody>
          <a:bodyPr/>
          <a:lstStyle/>
          <a:p>
            <a:pPr algn="just"/>
            <a:r>
              <a:rPr lang="en-GB" sz="2000" dirty="0"/>
              <a:t>On a computer, a search engine is an excellent example of an indexer. When you search for a keyword like "beach vacation" on your computer, the search engine doesn’t look through each document one by one. Instead, it relies on an </a:t>
            </a:r>
            <a:r>
              <a:rPr lang="en-GB" sz="2000" b="1" dirty="0"/>
              <a:t>index</a:t>
            </a:r>
            <a:r>
              <a:rPr lang="en-GB" sz="2000" dirty="0"/>
              <a:t> that maps words or phrases to files and folders. This index was created when the computer scanned files and recorded keywords associated with each one. Now, searching is much faster because the indexer points directly to relevant 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747" y="287973"/>
            <a:ext cx="5315616" cy="3609703"/>
          </a:xfrm>
          <a:prstGeom prst="rect">
            <a:avLst/>
          </a:prstGeom>
        </p:spPr>
      </p:pic>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6</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p:txBody>
          <a:bodyPr/>
          <a:lstStyle/>
          <a:p>
            <a:pPr marL="342900" indent="-342900" algn="l">
              <a:buAutoNum type="arabicPeriod"/>
            </a:pPr>
            <a:r>
              <a:rPr lang="en-AS" sz="2800" dirty="0" smtClean="0"/>
              <a:t>Load and Process Documents</a:t>
            </a:r>
          </a:p>
          <a:p>
            <a:pPr marL="342900" indent="-342900" algn="l">
              <a:buAutoNum type="arabicPeriod"/>
            </a:pPr>
            <a:r>
              <a:rPr lang="en-AS" sz="2800" dirty="0" smtClean="0"/>
              <a:t>Preprocess content</a:t>
            </a:r>
          </a:p>
          <a:p>
            <a:pPr marL="342900" indent="-342900" algn="l">
              <a:buAutoNum type="arabicPeriod"/>
            </a:pPr>
            <a:r>
              <a:rPr lang="en-AS" sz="2800" dirty="0" smtClean="0"/>
              <a:t>Indexing</a:t>
            </a:r>
          </a:p>
          <a:p>
            <a:pPr marL="342900" indent="-342900" algn="l">
              <a:buAutoNum type="arabicPeriod"/>
            </a:pPr>
            <a:r>
              <a:rPr lang="en-AS" sz="2800" dirty="0" smtClean="0"/>
              <a:t>Show Results on query</a:t>
            </a:r>
            <a:endParaRPr lang="en-GB" sz="2800" dirty="0"/>
          </a:p>
        </p:txBody>
      </p:sp>
    </p:spTree>
    <p:extLst>
      <p:ext uri="{BB962C8B-B14F-4D97-AF65-F5344CB8AC3E}">
        <p14:creationId xmlns:p14="http://schemas.microsoft.com/office/powerpoint/2010/main" val="2161564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7</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854326" y="2100910"/>
            <a:ext cx="3615036" cy="735595"/>
          </a:xfrm>
        </p:spPr>
        <p:txBody>
          <a:bodyPr/>
          <a:lstStyle/>
          <a:p>
            <a:pPr algn="l"/>
            <a:r>
              <a:rPr lang="en-AS" sz="3200" dirty="0" smtClean="0">
                <a:solidFill>
                  <a:srgbClr val="FFC000"/>
                </a:solidFill>
              </a:rPr>
              <a:t>1. Load Documents</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865335" y="3319263"/>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dirty="0" smtClean="0">
                <a:solidFill>
                  <a:schemeClr val="bg1"/>
                </a:solidFill>
              </a:rPr>
              <a:t>1. Simple checks the directory for all the documents having .txt extensions and loads them</a:t>
            </a:r>
          </a:p>
          <a:p>
            <a:pPr algn="just"/>
            <a:r>
              <a:rPr lang="en-AS" dirty="0" smtClean="0">
                <a:solidFill>
                  <a:schemeClr val="bg1"/>
                </a:solidFill>
              </a:rPr>
              <a:t>2.Devides the loaded document in two parts, with their content and title</a:t>
            </a:r>
            <a:endParaRPr lang="en-GB" dirty="0">
              <a:solidFill>
                <a:schemeClr val="bg1"/>
              </a:solidFill>
            </a:endParaRPr>
          </a:p>
        </p:txBody>
      </p:sp>
    </p:spTree>
    <p:extLst>
      <p:ext uri="{BB962C8B-B14F-4D97-AF65-F5344CB8AC3E}">
        <p14:creationId xmlns:p14="http://schemas.microsoft.com/office/powerpoint/2010/main" val="198164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8</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Preprocess Content</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947631" y="302068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dirty="0" smtClean="0">
                <a:solidFill>
                  <a:schemeClr val="bg1"/>
                </a:solidFill>
              </a:rPr>
              <a:t>Removing Empty Spaces</a:t>
            </a:r>
          </a:p>
          <a:p>
            <a:pPr algn="just"/>
            <a:r>
              <a:rPr lang="en-AS" dirty="0" smtClean="0">
                <a:solidFill>
                  <a:schemeClr val="bg1"/>
                </a:solidFill>
              </a:rPr>
              <a:t>Checking and Removing Verbs and non-nouns</a:t>
            </a:r>
          </a:p>
          <a:p>
            <a:pPr algn="just"/>
            <a:r>
              <a:rPr lang="en-AS" dirty="0" smtClean="0">
                <a:solidFill>
                  <a:schemeClr val="bg1"/>
                </a:solidFill>
              </a:rPr>
              <a:t>Filtering nouns </a:t>
            </a:r>
            <a:endParaRPr lang="en-GB" dirty="0">
              <a:solidFill>
                <a:schemeClr val="bg1"/>
              </a:solidFill>
            </a:endParaRPr>
          </a:p>
        </p:txBody>
      </p:sp>
    </p:spTree>
    <p:extLst>
      <p:ext uri="{BB962C8B-B14F-4D97-AF65-F5344CB8AC3E}">
        <p14:creationId xmlns:p14="http://schemas.microsoft.com/office/powerpoint/2010/main" val="1925738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92BF91-1CA4-4DA0-9289-475AF6F142C8}"/>
              </a:ext>
            </a:extLst>
          </p:cNvPr>
          <p:cNvSpPr>
            <a:spLocks noGrp="1"/>
          </p:cNvSpPr>
          <p:nvPr>
            <p:ph type="sldNum" sz="quarter" idx="11"/>
          </p:nvPr>
        </p:nvSpPr>
        <p:spPr/>
        <p:txBody>
          <a:bodyPr/>
          <a:lstStyle/>
          <a:p>
            <a:fld id="{8699F50C-BE38-4BD0-BA84-9B090E1F2B9B}" type="slidenum">
              <a:rPr lang="en-US" smtClean="0"/>
              <a:t>9</a:t>
            </a:fld>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AS" dirty="0" smtClean="0"/>
              <a:t>Working of the Indexer:</a:t>
            </a:r>
            <a:endParaRPr lang="en-US" dirty="0"/>
          </a:p>
        </p:txBody>
      </p:sp>
      <p:sp>
        <p:nvSpPr>
          <p:cNvPr id="3" name="Rectangle 2"/>
          <p:cNvSpPr/>
          <p:nvPr/>
        </p:nvSpPr>
        <p:spPr>
          <a:xfrm>
            <a:off x="11277600" y="209029"/>
            <a:ext cx="156754" cy="57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947631" y="2110241"/>
            <a:ext cx="4501447" cy="735595"/>
          </a:xfrm>
        </p:spPr>
        <p:txBody>
          <a:bodyPr/>
          <a:lstStyle/>
          <a:p>
            <a:pPr algn="l"/>
            <a:r>
              <a:rPr lang="en-AS" sz="3200" dirty="0">
                <a:solidFill>
                  <a:srgbClr val="FFC000"/>
                </a:solidFill>
              </a:rPr>
              <a:t>2</a:t>
            </a:r>
            <a:r>
              <a:rPr lang="en-AS" sz="3200" dirty="0" smtClean="0">
                <a:solidFill>
                  <a:srgbClr val="FFC000"/>
                </a:solidFill>
              </a:rPr>
              <a:t>. Preprocess Content</a:t>
            </a:r>
          </a:p>
        </p:txBody>
      </p:sp>
      <p:sp>
        <p:nvSpPr>
          <p:cNvPr id="6" name="Content Placeholder 6">
            <a:extLst>
              <a:ext uri="{FF2B5EF4-FFF2-40B4-BE49-F238E27FC236}">
                <a16:creationId xmlns:a16="http://schemas.microsoft.com/office/drawing/2014/main" id="{55EACD59-7C51-4810-94C6-BCB4D12346DC}"/>
              </a:ext>
            </a:extLst>
          </p:cNvPr>
          <p:cNvSpPr txBox="1">
            <a:spLocks/>
          </p:cNvSpPr>
          <p:nvPr/>
        </p:nvSpPr>
        <p:spPr>
          <a:xfrm>
            <a:off x="947631" y="3020684"/>
            <a:ext cx="6984119" cy="2958275"/>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S" sz="2800" dirty="0" smtClean="0">
                <a:solidFill>
                  <a:schemeClr val="bg1"/>
                </a:solidFill>
              </a:rPr>
              <a:t>Removing Empty Spaces</a:t>
            </a:r>
          </a:p>
          <a:p>
            <a:pPr lvl="1" algn="just"/>
            <a:r>
              <a:rPr lang="en-AS" dirty="0" smtClean="0">
                <a:solidFill>
                  <a:schemeClr val="bg1"/>
                </a:solidFill>
              </a:rPr>
              <a:t>Remove the leading and trailing spaces</a:t>
            </a:r>
          </a:p>
          <a:p>
            <a:pPr lvl="1" algn="just"/>
            <a:r>
              <a:rPr lang="en-AS" dirty="0" smtClean="0">
                <a:solidFill>
                  <a:schemeClr val="bg1"/>
                </a:solidFill>
              </a:rPr>
              <a:t>Reduce multiple spaces to single space</a:t>
            </a:r>
            <a:endParaRPr lang="en-AS" dirty="0">
              <a:solidFill>
                <a:schemeClr val="bg1"/>
              </a:solidFill>
            </a:endParaRPr>
          </a:p>
          <a:p>
            <a:pPr marL="457200" lvl="1" indent="0" algn="just">
              <a:buNone/>
            </a:pPr>
            <a:r>
              <a:rPr lang="en-AS" dirty="0" smtClean="0">
                <a:solidFill>
                  <a:schemeClr val="bg1"/>
                </a:solidFill>
              </a:rPr>
              <a:t>Example:</a:t>
            </a:r>
          </a:p>
          <a:p>
            <a:pPr marL="457200" lvl="1" indent="0" algn="just">
              <a:buNone/>
            </a:pPr>
            <a:r>
              <a:rPr lang="en-GB" dirty="0">
                <a:solidFill>
                  <a:schemeClr val="bg2"/>
                </a:solidFill>
              </a:rPr>
              <a:t>" </a:t>
            </a:r>
            <a:r>
              <a:rPr lang="en-AS" dirty="0" smtClean="0">
                <a:solidFill>
                  <a:schemeClr val="bg2"/>
                </a:solidFill>
              </a:rPr>
              <a:t>    </a:t>
            </a:r>
            <a:r>
              <a:rPr lang="en-GB" dirty="0" smtClean="0">
                <a:solidFill>
                  <a:schemeClr val="bg2"/>
                </a:solidFill>
              </a:rPr>
              <a:t>Running </a:t>
            </a:r>
            <a:r>
              <a:rPr lang="en-GB" dirty="0">
                <a:solidFill>
                  <a:schemeClr val="bg2"/>
                </a:solidFill>
              </a:rPr>
              <a:t>quickly, </a:t>
            </a:r>
            <a:r>
              <a:rPr lang="en-AS" dirty="0" smtClean="0">
                <a:solidFill>
                  <a:schemeClr val="bg2"/>
                </a:solidFill>
              </a:rPr>
              <a:t>  </a:t>
            </a:r>
            <a:r>
              <a:rPr lang="en-GB" dirty="0" smtClean="0">
                <a:solidFill>
                  <a:schemeClr val="bg2"/>
                </a:solidFill>
              </a:rPr>
              <a:t>the </a:t>
            </a:r>
            <a:r>
              <a:rPr lang="en-GB" dirty="0">
                <a:solidFill>
                  <a:schemeClr val="bg2"/>
                </a:solidFill>
              </a:rPr>
              <a:t>brown fox jumps over lazy dogs</a:t>
            </a:r>
            <a:r>
              <a:rPr lang="en-GB" dirty="0" smtClean="0">
                <a:solidFill>
                  <a:schemeClr val="bg2"/>
                </a:solidFill>
              </a:rPr>
              <a:t>.</a:t>
            </a:r>
            <a:r>
              <a:rPr lang="en-AS" dirty="0" smtClean="0">
                <a:solidFill>
                  <a:schemeClr val="bg2"/>
                </a:solidFill>
              </a:rPr>
              <a:t>   </a:t>
            </a:r>
            <a:r>
              <a:rPr lang="en-GB" dirty="0" smtClean="0">
                <a:solidFill>
                  <a:schemeClr val="bg2"/>
                </a:solidFill>
              </a:rPr>
              <a:t> “</a:t>
            </a:r>
            <a:endParaRPr lang="en-AS" dirty="0" smtClean="0">
              <a:solidFill>
                <a:schemeClr val="bg2"/>
              </a:solidFill>
            </a:endParaRPr>
          </a:p>
          <a:p>
            <a:pPr marL="457200" lvl="1" indent="0" algn="just">
              <a:buNone/>
            </a:pPr>
            <a:r>
              <a:rPr lang="en-GB" dirty="0">
                <a:solidFill>
                  <a:srgbClr val="00B050"/>
                </a:solidFill>
              </a:rPr>
              <a:t>" Running quickly, the brown fox jumps over lazy dogs. "</a:t>
            </a:r>
            <a:endParaRPr lang="en-AS" dirty="0" smtClean="0">
              <a:solidFill>
                <a:srgbClr val="00B050"/>
              </a:solidFill>
            </a:endParaRPr>
          </a:p>
        </p:txBody>
      </p:sp>
    </p:spTree>
    <p:extLst>
      <p:ext uri="{BB962C8B-B14F-4D97-AF65-F5344CB8AC3E}">
        <p14:creationId xmlns:p14="http://schemas.microsoft.com/office/powerpoint/2010/main" val="4095221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519</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Calibri Light</vt:lpstr>
      <vt:lpstr>CiscoSans ExtraLight</vt:lpstr>
      <vt:lpstr>Gill Sans SemiBold</vt:lpstr>
      <vt:lpstr>Times New Roman</vt:lpstr>
      <vt:lpstr>Office Theme</vt:lpstr>
      <vt:lpstr>Assignment 3</vt:lpstr>
      <vt:lpstr>Scope of the project</vt:lpstr>
      <vt:lpstr>What is Indexer?</vt:lpstr>
      <vt:lpstr>Layman Example</vt:lpstr>
      <vt:lpstr>Computer Example</vt:lpstr>
      <vt:lpstr>Working of the Indexer:</vt:lpstr>
      <vt:lpstr>Working of the Indexer:</vt:lpstr>
      <vt:lpstr>Working of the Indexer:</vt:lpstr>
      <vt:lpstr>Working of the Indexer:</vt:lpstr>
      <vt:lpstr>Working of the Indexer:</vt:lpstr>
      <vt:lpstr>DFD of Text Preprocessing</vt:lpstr>
      <vt:lpstr>Working of the Indexer:</vt:lpstr>
      <vt:lpstr>Working of the Indexer:</vt:lpstr>
      <vt:lpstr>Working of the Indexer:</vt:lpstr>
      <vt:lpstr>DFD of Complete Program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2024-11-13T07:17:36Z</dcterms:created>
  <dcterms:modified xsi:type="dcterms:W3CDTF">2024-12-03T04:39:45Z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